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269" r:id="rId6"/>
    <p:sldId id="270" r:id="rId7"/>
    <p:sldId id="284" r:id="rId8"/>
    <p:sldId id="285" r:id="rId9"/>
    <p:sldId id="271" r:id="rId10"/>
    <p:sldId id="272" r:id="rId11"/>
    <p:sldId id="276" r:id="rId12"/>
    <p:sldId id="273" r:id="rId13"/>
    <p:sldId id="274" r:id="rId14"/>
    <p:sldId id="278" r:id="rId15"/>
    <p:sldId id="275" r:id="rId16"/>
    <p:sldId id="277" r:id="rId17"/>
    <p:sldId id="280" r:id="rId18"/>
    <p:sldId id="287" r:id="rId19"/>
    <p:sldId id="28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55" autoAdjust="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1D52B-0776-4613-B0DF-F5FACA0104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709C5-A001-4BD5-84F0-2F5DE64042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709C5-A001-4BD5-84F0-2F5DE6404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324" y="643696"/>
            <a:ext cx="517675" cy="624981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 flipV="1">
            <a:off x="11189367" y="543826"/>
            <a:ext cx="1002632" cy="45721"/>
          </a:xfrm>
          <a:prstGeom prst="rect">
            <a:avLst/>
          </a:prstGeom>
          <a:solidFill>
            <a:srgbClr val="FF0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508314"/>
            <a:ext cx="9344525" cy="45721"/>
          </a:xfrm>
          <a:prstGeom prst="rect">
            <a:avLst/>
          </a:prstGeom>
          <a:solidFill>
            <a:srgbClr val="FF0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A58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41" y="334147"/>
            <a:ext cx="1506802" cy="427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E02AE-8D5D-4D29-B2D2-AAC8756DF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A6DFC-C6FF-4ACF-92F1-F725CA3BED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071535"/>
            <a:ext cx="12192000" cy="2786464"/>
          </a:xfrm>
          <a:prstGeom prst="rect">
            <a:avLst/>
          </a:prstGeom>
          <a:solidFill>
            <a:srgbClr val="FF0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28259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905" y="854773"/>
            <a:ext cx="1982143" cy="5579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78698" y="4513457"/>
            <a:ext cx="3806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 – 04/28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890701" y="1726046"/>
            <a:ext cx="89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20420" y="2106042"/>
            <a:ext cx="728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0" b="1" dirty="0" smtClean="0">
                <a:latin typeface="微软雅黑" charset="0"/>
                <a:ea typeface="微软雅黑" charset="0"/>
                <a:cs typeface="微软雅黑" charset="0"/>
              </a:rPr>
              <a:t>大世界分层寻路方案</a:t>
            </a:r>
            <a:endParaRPr lang="en-US" altLang="zh-CN" sz="5000" b="1" u="none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8698" y="4952388"/>
            <a:ext cx="3806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：三深国际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大世界分层寻路-分层寻路思想</a:t>
            </a:r>
            <a:endParaRPr lang="zh-CN" altLang="en-US"/>
          </a:p>
        </p:txBody>
      </p:sp>
      <p:pic>
        <p:nvPicPr>
          <p:cNvPr id="3" name="图片 2" descr="upload_post_object_v2_5169574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621" y="2120286"/>
            <a:ext cx="10628923" cy="28707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大世界分层寻路-分层寻路图构建</a:t>
            </a:r>
            <a:r>
              <a:rPr lang="en-US" altLang="zh-CN">
                <a:sym typeface="+mn-ea"/>
              </a:rPr>
              <a:t>(1/4)</a:t>
            </a:r>
            <a:endParaRPr lang="zh-CN" altLang="en-US">
              <a:sym typeface="+mn-ea"/>
            </a:endParaRPr>
          </a:p>
        </p:txBody>
      </p:sp>
      <p:pic>
        <p:nvPicPr>
          <p:cNvPr id="5" name="图片 4" descr="upload_post_object_v2_016608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649" y="1571334"/>
            <a:ext cx="4749043" cy="33299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66350" y="4901252"/>
            <a:ext cx="2615087" cy="369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b="0" u="none"/>
              <a:t>多层k路分割算法</a:t>
            </a:r>
            <a:endParaRPr lang="zh-CN" altLang="en-US" b="0" u="none"/>
          </a:p>
        </p:txBody>
      </p:sp>
      <p:sp>
        <p:nvSpPr>
          <p:cNvPr id="7" name="文本框 6"/>
          <p:cNvSpPr txBox="1"/>
          <p:nvPr/>
        </p:nvSpPr>
        <p:spPr>
          <a:xfrm>
            <a:off x="5234857" y="1839341"/>
            <a:ext cx="6780457" cy="317872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sz="2800">
                <a:sym typeface="+mn-ea"/>
              </a:rPr>
              <a:t>图分割算法：multilevel k-way partitioning(MLkP,多层k路分割算法)</a:t>
            </a:r>
            <a:endParaRPr b="0" u="none"/>
          </a:p>
          <a:p>
            <a:pPr lvl="1" algn="l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sz="2400">
                <a:sym typeface="+mn-ea"/>
              </a:rPr>
              <a:t>概化阶段（coarsening phase）：将图变“小”</a:t>
            </a:r>
            <a:r>
              <a:rPr lang="en-US" altLang="zh-CN" sz="2400">
                <a:sym typeface="+mn-ea"/>
              </a:rPr>
              <a:t>;</a:t>
            </a:r>
            <a:endParaRPr b="0" u="none"/>
          </a:p>
          <a:p>
            <a:pPr lvl="1" algn="l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sz="2400">
                <a:sym typeface="+mn-ea"/>
              </a:rPr>
              <a:t>分割阶段（partition phase）：k路划分</a:t>
            </a:r>
            <a:r>
              <a:rPr lang="en-US" altLang="zh-CN" sz="2400">
                <a:sym typeface="+mn-ea"/>
              </a:rPr>
              <a:t>;</a:t>
            </a:r>
            <a:endParaRPr b="0" u="none"/>
          </a:p>
          <a:p>
            <a:pPr lvl="1" algn="l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sz="2400">
                <a:sym typeface="+mn-ea"/>
              </a:rPr>
              <a:t>细化阶段（uncoarsening phase）：逐层投影，并调整某些节点所属的分区，使切边数量最少。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upload_post_object_v2_4039627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4426" y="1491747"/>
            <a:ext cx="8471462" cy="3972774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大世界分层寻路-分层寻路图构建</a:t>
            </a:r>
            <a:r>
              <a:rPr lang="en-US" altLang="zh-CN">
                <a:sym typeface="+mn-ea"/>
              </a:rPr>
              <a:t>(2/4)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大世界分层寻路-分层寻路图构建</a:t>
            </a:r>
            <a:r>
              <a:rPr lang="en-US" altLang="zh-CN">
                <a:sym typeface="+mn-ea"/>
              </a:rPr>
              <a:t>(3/4)</a:t>
            </a:r>
            <a:endParaRPr lang="zh-CN" altLang="en-US">
              <a:sym typeface="+mn-ea"/>
            </a:endParaRPr>
          </a:p>
        </p:txBody>
      </p:sp>
      <p:pic>
        <p:nvPicPr>
          <p:cNvPr id="5" name="图片 4" descr="upload_post_object_v2_7932312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000" y="2040889"/>
            <a:ext cx="9728000" cy="26757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大世界分层寻路-分层寻路图构建</a:t>
            </a:r>
            <a:r>
              <a:rPr lang="en-US" altLang="zh-CN">
                <a:sym typeface="+mn-ea"/>
              </a:rPr>
              <a:t>(4/4)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769280" y="5438087"/>
            <a:ext cx="10584542" cy="683748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b="0" u="none"/>
              <a:t>inter-edge</a:t>
            </a:r>
            <a:r>
              <a:rPr lang="zh-CN" altLang="en-US" b="0" u="none"/>
              <a:t>与</a:t>
            </a:r>
            <a:r>
              <a:rPr b="0" u="none"/>
              <a:t>intra-edge </a:t>
            </a:r>
            <a:r>
              <a:rPr lang="zh-CN" altLang="en-US" b="0" u="none"/>
              <a:t>：连接不同分割的</a:t>
            </a:r>
            <a:r>
              <a:rPr b="0" u="none"/>
              <a:t>edge称为inter-edg</a:t>
            </a:r>
            <a:r>
              <a:rPr lang="en-US" altLang="zh-CN" b="0" u="none"/>
              <a:t>e</a:t>
            </a:r>
            <a:r>
              <a:rPr lang="zh-CN" altLang="en-US" b="0" u="none"/>
              <a:t>，分割</a:t>
            </a:r>
            <a:r>
              <a:rPr b="0" u="none"/>
              <a:t>内部每两条inter-edge之间使用A*算法搜索一条路径，这条路径会缓存下来，称为intra-edge</a:t>
            </a:r>
            <a:endParaRPr b="0" u="none"/>
          </a:p>
          <a:p>
            <a:pPr algn="ctr"/>
            <a:endParaRPr lang="zh-CN" altLang="en-US" b="0" u="none"/>
          </a:p>
        </p:txBody>
      </p:sp>
      <p:pic>
        <p:nvPicPr>
          <p:cNvPr id="6" name="图片 5" descr="upload_post_object_v2_3655282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466" y="1566009"/>
            <a:ext cx="10995068" cy="36072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大世界分层寻路-分层寻路</a:t>
            </a:r>
            <a:r>
              <a:rPr lang="en-US" altLang="zh-CN">
                <a:sym typeface="+mn-ea"/>
              </a:rPr>
              <a:t>(1/2)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upload_post_object_v2_2644108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766" y="1560182"/>
            <a:ext cx="6416921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upload_post_object_v2_9913514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613" y="1690727"/>
            <a:ext cx="8856737" cy="4944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大世界分层寻路-分层寻路</a:t>
            </a:r>
            <a:r>
              <a:rPr lang="en-US" altLang="zh-CN">
                <a:sym typeface="+mn-ea"/>
              </a:rPr>
              <a:t>(1/2)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Q</a:t>
            </a:r>
            <a:r>
              <a:rPr lang="zh-CN" altLang="en-US"/>
              <a:t>&amp;</a:t>
            </a:r>
            <a:r>
              <a:rPr lang="en-US" altLang="zh-CN"/>
              <a:t>A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059401" y="1307199"/>
            <a:ext cx="8678895" cy="203009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/>
              <a:t>1 </a:t>
            </a:r>
            <a:r>
              <a:rPr lang="zh-CN" altLang="en-US"/>
              <a:t>导航网格和</a:t>
            </a:r>
            <a:r>
              <a:rPr lang="zh-CN" altLang="en-US">
                <a:solidFill>
                  <a:schemeClr val="tx1"/>
                </a:solidFill>
              </a:rPr>
              <a:t>寻路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 CBA</a:t>
            </a:r>
            <a:r>
              <a:rPr lang="zh-CN" altLang="en-US">
                <a:solidFill>
                  <a:schemeClr val="tx1"/>
                </a:solidFill>
              </a:rPr>
              <a:t>寻路性能分析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3 </a:t>
            </a:r>
            <a:r>
              <a:rPr lang="zh-CN" altLang="en-US">
                <a:solidFill>
                  <a:schemeClr val="tx1"/>
                </a:solidFill>
              </a:rPr>
              <a:t>大世界分层寻路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3.1 </a:t>
            </a:r>
            <a:r>
              <a:rPr lang="zh-CN" altLang="en-US">
                <a:solidFill>
                  <a:schemeClr val="tx1"/>
                </a:solidFill>
              </a:rPr>
              <a:t>分层寻路思想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3.2 </a:t>
            </a:r>
            <a:r>
              <a:rPr lang="zh-CN" altLang="en-US">
                <a:solidFill>
                  <a:schemeClr val="tx1"/>
                </a:solidFill>
              </a:rPr>
              <a:t>基于导航网格的分层寻路图的构建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3.3 </a:t>
            </a:r>
            <a:r>
              <a:rPr lang="zh-CN" altLang="en-US">
                <a:solidFill>
                  <a:schemeClr val="tx1"/>
                </a:solidFill>
              </a:rPr>
              <a:t>分层寻路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导航网格</a:t>
            </a:r>
            <a:endParaRPr lang="zh-CN" altLang="en-US"/>
          </a:p>
        </p:txBody>
      </p:sp>
      <p:pic>
        <p:nvPicPr>
          <p:cNvPr id="4" name="图片 3" descr="upload_post_object_v2_805492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824" y="1522348"/>
            <a:ext cx="4868980" cy="3958079"/>
          </a:xfrm>
          <a:prstGeom prst="rect">
            <a:avLst/>
          </a:prstGeom>
        </p:spPr>
      </p:pic>
      <p:pic>
        <p:nvPicPr>
          <p:cNvPr id="5" name="图片 4" descr="upload_post_object_v2_0281054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52" y="1522330"/>
            <a:ext cx="5002495" cy="39922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基于导航网格的</a:t>
            </a:r>
            <a:r>
              <a:rPr lang="en-US" altLang="zh-CN"/>
              <a:t>A*</a:t>
            </a:r>
            <a:r>
              <a:rPr lang="zh-CN" altLang="en-US"/>
              <a:t>寻路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迪杰斯特拉算法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A*</a:t>
            </a:r>
            <a:r>
              <a:rPr lang="zh-CN" altLang="en-US">
                <a:solidFill>
                  <a:schemeClr val="tx1"/>
                </a:solidFill>
              </a:rPr>
              <a:t>的改进--启发式搜索</a:t>
            </a:r>
            <a:endParaRPr lang="zh-CN" altLang="en-US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G</a:t>
            </a:r>
            <a:r>
              <a:rPr lang="zh-CN" altLang="en-US">
                <a:solidFill>
                  <a:schemeClr val="tx1"/>
                </a:solidFill>
              </a:rPr>
              <a:t>：当前节点距离起点的实际距离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H</a:t>
            </a:r>
            <a:r>
              <a:rPr lang="zh-CN" altLang="en-US">
                <a:solidFill>
                  <a:schemeClr val="tx1"/>
                </a:solidFill>
              </a:rPr>
              <a:t>：当前节点距离终点的预估路径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>
                <a:solidFill>
                  <a:schemeClr val="tx1"/>
                </a:solidFill>
              </a:rPr>
              <a:t>F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G</a:t>
            </a:r>
            <a:r>
              <a:rPr lang="zh-CN" altLang="en-US">
                <a:solidFill>
                  <a:schemeClr val="tx1"/>
                </a:solidFill>
              </a:rPr>
              <a:t>+</a:t>
            </a:r>
            <a:r>
              <a:rPr lang="en-US" altLang="zh-CN">
                <a:solidFill>
                  <a:schemeClr val="tx1"/>
                </a:solidFill>
              </a:rPr>
              <a:t>H</a:t>
            </a:r>
            <a:r>
              <a:rPr lang="zh-CN" altLang="en-US">
                <a:solidFill>
                  <a:schemeClr val="tx1"/>
                </a:solidFill>
              </a:rPr>
              <a:t>，当前节点的综合距离，用来判断当前节点的优先级</a:t>
            </a:r>
            <a:endParaRPr lang="zh-CN" altLang="en-US"/>
          </a:p>
        </p:txBody>
      </p:sp>
      <p:pic>
        <p:nvPicPr>
          <p:cNvPr id="4" name="图片 3" descr="upload_post_object_v2_309689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141" y="2178563"/>
            <a:ext cx="2936398" cy="15104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dij">
            <a:hlinkClick r:id="" action="ppaction://media"/>
          </p:cNvPr>
          <p:cNvPicPr/>
          <p:nvPr userDrawn="1"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25677" y="1916436"/>
            <a:ext cx="9115453" cy="4605804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寻路演示--</a:t>
            </a:r>
            <a:r>
              <a:rPr lang="en-US" altLang="zh-CN"/>
              <a:t>dijkstra</a:t>
            </a:r>
            <a:r>
              <a:rPr lang="zh-CN" altLang="en-US"/>
              <a:t>算法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486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A star">
            <a:hlinkClick r:id="" action="ppaction://media"/>
          </p:cNvPr>
          <p:cNvPicPr/>
          <p:nvPr userDrawn="1"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18656" y="1814732"/>
            <a:ext cx="9168005" cy="4608154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寻路演示--</a:t>
            </a:r>
            <a:r>
              <a:rPr lang="en-US" altLang="zh-CN"/>
              <a:t>A*</a:t>
            </a:r>
            <a:r>
              <a:rPr lang="zh-CN" altLang="en-US"/>
              <a:t>算法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76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CBA</a:t>
            </a:r>
            <a:r>
              <a:rPr lang="zh-CN" altLang="en-US"/>
              <a:t>寻路性能分析-</a:t>
            </a:r>
            <a:r>
              <a:rPr lang="en-US" altLang="zh-CN"/>
              <a:t>CBA</a:t>
            </a:r>
            <a:r>
              <a:rPr lang="zh-CN" altLang="en-US"/>
              <a:t>的导航网格</a:t>
            </a:r>
            <a:endParaRPr lang="zh-CN" altLang="en-US" sz="2800">
              <a:latin typeface="+mn-lt"/>
              <a:ea typeface="+mn-ea"/>
              <a:cs typeface="+mn-cs"/>
              <a:sym typeface="+mn-ea"/>
            </a:endParaRPr>
          </a:p>
        </p:txBody>
      </p:sp>
      <p:pic>
        <p:nvPicPr>
          <p:cNvPr id="4" name="CBA_NAVMESH">
            <a:hlinkClick r:id="" action="ppaction://media"/>
          </p:cNvPr>
          <p:cNvPicPr/>
          <p:nvPr userDrawn="1"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20393" y="1521861"/>
            <a:ext cx="8351176" cy="5183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85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CBA</a:t>
            </a:r>
            <a:r>
              <a:rPr lang="zh-CN" altLang="en-US">
                <a:sym typeface="+mn-ea"/>
              </a:rPr>
              <a:t>寻路性能分析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upload_post_object_v2_6460926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121" y="1442083"/>
            <a:ext cx="7735757" cy="4351363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3416032" y="5848240"/>
            <a:ext cx="5041035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zh-CN" altLang="en-US"/>
              <a:t>单次寻路耗时与搜索多边形数量之间的关系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upload_post_object_v2_7529188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466" y="1296788"/>
            <a:ext cx="7735067" cy="470342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CBA</a:t>
            </a:r>
            <a:r>
              <a:rPr lang="zh-CN" altLang="en-US">
                <a:sym typeface="+mn-ea"/>
              </a:rPr>
              <a:t>寻路性能分析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6032" y="5848240"/>
            <a:ext cx="5041035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zh-CN" altLang="en-US"/>
              <a:t>搜索多边形数量与寻路距离距离之间的关系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WPS Office WWO_feishu_20230110121033-3971878c96</Application>
  <PresentationFormat>宽屏</PresentationFormat>
  <Paragraphs>67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汉仪旗黑KW 55S</vt:lpstr>
      <vt:lpstr>微软雅黑</vt:lpstr>
      <vt:lpstr>汉仪书宋二KW</vt:lpstr>
      <vt:lpstr>Office 主题</vt:lpstr>
      <vt:lpstr>PowerPoint 演示文稿</vt:lpstr>
      <vt:lpstr>PowerPoint 演示文稿</vt:lpstr>
      <vt:lpstr>1.导航网格</vt:lpstr>
      <vt:lpstr>基于导航网格的A*寻路</vt:lpstr>
      <vt:lpstr>寻路演示--dijkstra算法</vt:lpstr>
      <vt:lpstr>寻路演示--A*算法</vt:lpstr>
      <vt:lpstr>CBA寻路性能分析-CBA的导航网格</vt:lpstr>
      <vt:lpstr>CBA寻路性能分析</vt:lpstr>
      <vt:lpstr>CBA寻路性能分析</vt:lpstr>
      <vt:lpstr>大世界分层寻路-分层寻路思想</vt:lpstr>
      <vt:lpstr>大世界分层寻路-分层寻路图构建(1/4)</vt:lpstr>
      <vt:lpstr>大世界分层寻路-分层寻路图构建(2/4)</vt:lpstr>
      <vt:lpstr>大世界分层寻路-分层寻路图构建(3/4)</vt:lpstr>
      <vt:lpstr>大世界分层寻路-分层寻路图构建(4/4)</vt:lpstr>
      <vt:lpstr>大世界分层寻路-分层寻路(1/2)</vt:lpstr>
      <vt:lpstr>大世界分层寻路-分层寻路(1/2)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TECH-FRONTEND-徐振雄</dc:creator>
  <cp:lastModifiedBy>TECH-CLIENT-姜书源</cp:lastModifiedBy>
  <dcterms:created xsi:type="dcterms:W3CDTF">2023-05-19T07:41:18Z</dcterms:created>
  <dcterms:modified xsi:type="dcterms:W3CDTF">2023-05-19T07:41:18Z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